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23"/>
  </p:notesMasterIdLst>
  <p:sldIdLst>
    <p:sldId id="2595" r:id="rId3"/>
    <p:sldId id="318" r:id="rId4"/>
    <p:sldId id="2564" r:id="rId5"/>
    <p:sldId id="2565" r:id="rId6"/>
    <p:sldId id="2596" r:id="rId7"/>
    <p:sldId id="2567" r:id="rId8"/>
    <p:sldId id="2568" r:id="rId9"/>
    <p:sldId id="2597" r:id="rId10"/>
    <p:sldId id="2569" r:id="rId11"/>
    <p:sldId id="2570" r:id="rId12"/>
    <p:sldId id="2598" r:id="rId13"/>
    <p:sldId id="2572" r:id="rId14"/>
    <p:sldId id="2573" r:id="rId15"/>
    <p:sldId id="2599" r:id="rId16"/>
    <p:sldId id="2575" r:id="rId17"/>
    <p:sldId id="2576" r:id="rId18"/>
    <p:sldId id="2600" r:id="rId19"/>
    <p:sldId id="2578" r:id="rId20"/>
    <p:sldId id="2579" r:id="rId21"/>
    <p:sldId id="26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se Cases for GitHub Copilot" id="{E8FCA1E9-C53B-4E3C-9115-0777C1A8FD6A}">
          <p14:sldIdLst>
            <p14:sldId id="2595"/>
            <p14:sldId id="318"/>
            <p14:sldId id="2564"/>
            <p14:sldId id="2565"/>
            <p14:sldId id="2596"/>
            <p14:sldId id="2567"/>
            <p14:sldId id="2568"/>
            <p14:sldId id="2597"/>
            <p14:sldId id="2569"/>
            <p14:sldId id="2570"/>
            <p14:sldId id="2598"/>
            <p14:sldId id="2572"/>
            <p14:sldId id="2573"/>
            <p14:sldId id="2599"/>
            <p14:sldId id="2575"/>
            <p14:sldId id="2576"/>
            <p14:sldId id="2600"/>
            <p14:sldId id="2578"/>
            <p14:sldId id="2579"/>
            <p14:sldId id="26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CCBC9-BB85-4F7D-9B98-EB2F08CE7FF2}" v="252" dt="2025-05-07T13:49:34.479"/>
    <p1510:client id="{798AFE5D-9A8B-D5E6-FA22-B407ACCB926A}" v="20" dt="2025-05-07T13:22:45.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70097" autoAdjust="0"/>
  </p:normalViewPr>
  <p:slideViewPr>
    <p:cSldViewPr snapToGrid="0">
      <p:cViewPr varScale="1">
        <p:scale>
          <a:sx n="69" d="100"/>
          <a:sy n="69" d="100"/>
        </p:scale>
        <p:origin x="160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391753-C7AE-4D9E-AD97-07B8DE6F0F0E}"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A5C715-6CEC-4F34-9872-C781BC588F1D}" type="slidenum">
              <a:t>‹#›</a:t>
            </a:fld>
            <a:endParaRPr lang="en-US"/>
          </a:p>
        </p:txBody>
      </p:sp>
    </p:spTree>
    <p:extLst>
      <p:ext uri="{BB962C8B-B14F-4D97-AF65-F5344CB8AC3E}">
        <p14:creationId xmlns:p14="http://schemas.microsoft.com/office/powerpoint/2010/main" val="439361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GitHub Copilot is an AI-powered code completion tool that assists developers by suggesting code snippets and entire functions. In this presentation, we will explore its features, benefits, integration with development environments, and how to get started with it.
</a:t>
            </a:r>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15</a:t>
            </a:fld>
            <a:endParaRPr lang="en-US"/>
          </a:p>
        </p:txBody>
      </p:sp>
    </p:spTree>
    <p:extLst>
      <p:ext uri="{BB962C8B-B14F-4D97-AF65-F5344CB8AC3E}">
        <p14:creationId xmlns:p14="http://schemas.microsoft.com/office/powerpoint/2010/main" val="3034687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16</a:t>
            </a:fld>
            <a:endParaRPr lang="en-US"/>
          </a:p>
        </p:txBody>
      </p:sp>
    </p:spTree>
    <p:extLst>
      <p:ext uri="{BB962C8B-B14F-4D97-AF65-F5344CB8AC3E}">
        <p14:creationId xmlns:p14="http://schemas.microsoft.com/office/powerpoint/2010/main" val="538823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18</a:t>
            </a:fld>
            <a:endParaRPr lang="en-US"/>
          </a:p>
        </p:txBody>
      </p:sp>
    </p:spTree>
    <p:extLst>
      <p:ext uri="{BB962C8B-B14F-4D97-AF65-F5344CB8AC3E}">
        <p14:creationId xmlns:p14="http://schemas.microsoft.com/office/powerpoint/2010/main" val="1651940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19</a:t>
            </a:fld>
            <a:endParaRPr lang="en-US"/>
          </a:p>
        </p:txBody>
      </p:sp>
    </p:spTree>
    <p:extLst>
      <p:ext uri="{BB962C8B-B14F-4D97-AF65-F5344CB8AC3E}">
        <p14:creationId xmlns:p14="http://schemas.microsoft.com/office/powerpoint/2010/main" val="1336686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3</a:t>
            </a:fld>
            <a:endParaRPr lang="en-US"/>
          </a:p>
        </p:txBody>
      </p:sp>
    </p:spTree>
    <p:extLst>
      <p:ext uri="{BB962C8B-B14F-4D97-AF65-F5344CB8AC3E}">
        <p14:creationId xmlns:p14="http://schemas.microsoft.com/office/powerpoint/2010/main" val="255058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4</a:t>
            </a:fld>
            <a:endParaRPr lang="en-US"/>
          </a:p>
        </p:txBody>
      </p:sp>
    </p:spTree>
    <p:extLst>
      <p:ext uri="{BB962C8B-B14F-4D97-AF65-F5344CB8AC3E}">
        <p14:creationId xmlns:p14="http://schemas.microsoft.com/office/powerpoint/2010/main" val="127245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6</a:t>
            </a:fld>
            <a:endParaRPr lang="en-US"/>
          </a:p>
        </p:txBody>
      </p:sp>
    </p:spTree>
    <p:extLst>
      <p:ext uri="{BB962C8B-B14F-4D97-AF65-F5344CB8AC3E}">
        <p14:creationId xmlns:p14="http://schemas.microsoft.com/office/powerpoint/2010/main" val="2091077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7</a:t>
            </a:fld>
            <a:endParaRPr lang="en-US"/>
          </a:p>
        </p:txBody>
      </p:sp>
    </p:spTree>
    <p:extLst>
      <p:ext uri="{BB962C8B-B14F-4D97-AF65-F5344CB8AC3E}">
        <p14:creationId xmlns:p14="http://schemas.microsoft.com/office/powerpoint/2010/main" val="407499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9</a:t>
            </a:fld>
            <a:endParaRPr lang="en-US"/>
          </a:p>
        </p:txBody>
      </p:sp>
    </p:spTree>
    <p:extLst>
      <p:ext uri="{BB962C8B-B14F-4D97-AF65-F5344CB8AC3E}">
        <p14:creationId xmlns:p14="http://schemas.microsoft.com/office/powerpoint/2010/main" val="3902469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10</a:t>
            </a:fld>
            <a:endParaRPr lang="en-US"/>
          </a:p>
        </p:txBody>
      </p:sp>
    </p:spTree>
    <p:extLst>
      <p:ext uri="{BB962C8B-B14F-4D97-AF65-F5344CB8AC3E}">
        <p14:creationId xmlns:p14="http://schemas.microsoft.com/office/powerpoint/2010/main" val="224768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https://inheritscloud-my.sharepoint.com/personal/rtoribio_inheritscloud_com/_layouts/15/Doc.aspx?sourcedoc=%7B0ABE2B71-7440-482A-BE70-22033C197B9F%7D&amp;file=Use%20Cases.docx&amp;action=default&amp;mobileredirect=true
Case 4: Limited Features in Free Subscription Hindering Productivity
Problem: A solo developer on the free Copilot plan hits the 2,000-completion/month limit, forcing them to revert to manual coding during critical deadlines.
Developer Decision: How can developers maximize value while managing subscription costs?
</a:t>
            </a:r>
          </a:p>
        </p:txBody>
      </p:sp>
      <p:sp>
        <p:nvSpPr>
          <p:cNvPr id="4" name="Slide Number Placeholder 3"/>
          <p:cNvSpPr>
            <a:spLocks noGrp="1"/>
          </p:cNvSpPr>
          <p:nvPr>
            <p:ph type="sldNum" sz="quarter" idx="5"/>
          </p:nvPr>
        </p:nvSpPr>
        <p:spPr/>
        <p:txBody>
          <a:bodyPr/>
          <a:lstStyle/>
          <a:p>
            <a:fld id="{EBB47247-BC8A-4748-9320-9EA8479D2C28}" type="slidenum">
              <a:t>12</a:t>
            </a:fld>
            <a:endParaRPr lang="en-US"/>
          </a:p>
        </p:txBody>
      </p:sp>
    </p:spTree>
    <p:extLst>
      <p:ext uri="{BB962C8B-B14F-4D97-AF65-F5344CB8AC3E}">
        <p14:creationId xmlns:p14="http://schemas.microsoft.com/office/powerpoint/2010/main" val="393888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B47247-BC8A-4748-9320-9EA8479D2C28}" type="slidenum">
              <a:t>13</a:t>
            </a:fld>
            <a:endParaRPr lang="en-US"/>
          </a:p>
        </p:txBody>
      </p:sp>
    </p:spTree>
    <p:extLst>
      <p:ext uri="{BB962C8B-B14F-4D97-AF65-F5344CB8AC3E}">
        <p14:creationId xmlns:p14="http://schemas.microsoft.com/office/powerpoint/2010/main" val="622100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9.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31.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739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31378762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34703531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5031201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41476155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5/7/2025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27834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5/7/2025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48777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5/7/2025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27253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874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560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27336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44697232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837040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402663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562018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9430484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9092271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981083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1589823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2096054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3779634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305541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975941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774134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420538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19134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73002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938841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14652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2420404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33120706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4531380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6751198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05.png"/><Relationship Id="rId4" Type="http://schemas.openxmlformats.org/officeDocument/2006/relationships/image" Target="../media/image1204.png"/></Relationships>
</file>

<file path=ppt/slides/_rels/slide10.xml.rels><?xml version="1.0" encoding="UTF-8" standalone="yes"?>
<Relationships xmlns="http://schemas.openxmlformats.org/package/2006/relationships"><Relationship Id="rId3" Type="http://schemas.openxmlformats.org/officeDocument/2006/relationships/image" Target="../media/image1206.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forms.microsoft.com/e/GndT0nd1TW"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fontScale="92500" lnSpcReduction="20000"/>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a:r>
              <a:rPr lang="en-GB" sz="1400">
                <a:solidFill>
                  <a:schemeClr val="bg2"/>
                </a:solidFill>
                <a:latin typeface="Montserrat" pitchFamily="2" charset="77"/>
              </a:rPr>
              <a:t>by </a:t>
            </a:r>
            <a:r>
              <a:rPr lang="en-GB" sz="1400" err="1">
                <a:solidFill>
                  <a:schemeClr val="bg2"/>
                </a:solidFill>
                <a:latin typeface="Montserrat" pitchFamily="2" charset="77"/>
              </a:rPr>
              <a:t>RocketMind</a:t>
            </a:r>
            <a:r>
              <a:rPr lang="en-GB" sz="1400">
                <a:solidFill>
                  <a:schemeClr val="bg2"/>
                </a:solidFill>
                <a:latin typeface="Montserrat" pitchFamily="2" charset="77"/>
              </a:rPr>
              <a:t>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3203330" y="3237125"/>
            <a:ext cx="8067668" cy="1569660"/>
          </a:xfrm>
          <a:prstGeom prst="rect">
            <a:avLst/>
          </a:prstGeom>
          <a:noFill/>
        </p:spPr>
        <p:txBody>
          <a:bodyPr wrap="square" rtlCol="0">
            <a:spAutoFit/>
          </a:bodyPr>
          <a:lstStyle/>
          <a:p>
            <a:pPr algn="r" defTabSz="914367"/>
            <a:r>
              <a:rPr lang="en-US" sz="4800" dirty="0">
                <a:solidFill>
                  <a:schemeClr val="bg1"/>
                </a:solidFill>
                <a:latin typeface="Montserrat" panose="00000500000000000000" pitchFamily="2" charset="0"/>
              </a:rPr>
              <a:t>Use Cases for GitHub Copilot</a:t>
            </a:r>
            <a:endParaRPr lang="en-GB" sz="4800" b="1" dirty="0">
              <a:solidFill>
                <a:schemeClr val="bg1"/>
              </a:solidFill>
              <a:latin typeface="Montserrat" panose="00000500000000000000" pitchFamily="2" charset="0"/>
            </a:endParaRP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F547F-C805-DB76-E6F0-34543FEC6CB4}"/>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dirty="0"/>
              <a:t>Solution</a:t>
            </a:r>
          </a:p>
        </p:txBody>
      </p:sp>
      <p:pic>
        <p:nvPicPr>
          <p:cNvPr id="5" name="Content Placeholder 4" descr="Digital financial graph">
            <a:extLst>
              <a:ext uri="{FF2B5EF4-FFF2-40B4-BE49-F238E27FC236}">
                <a16:creationId xmlns:a16="http://schemas.microsoft.com/office/drawing/2014/main" id="{D23AE735-2124-41D4-898E-0E1D09AF545A}"/>
              </a:ext>
            </a:extLst>
          </p:cNvPr>
          <p:cNvPicPr>
            <a:picLocks noGrp="1" noChangeAspect="1"/>
          </p:cNvPicPr>
          <p:nvPr>
            <p:ph sz="half" idx="1"/>
          </p:nvPr>
        </p:nvPicPr>
        <p:blipFill>
          <a:blip r:embed="rId3"/>
          <a:srcRect l="37433" r="16213" b="-2"/>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81FF7338-BB9D-8A80-B3B8-60D7156DF1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lvl="0"/>
            <a:r>
              <a:rPr lang="en-US" sz="1800" dirty="0">
                <a:latin typeface="Montserrat" panose="00000500000000000000" pitchFamily="2" charset="0"/>
              </a:rPr>
              <a:t>Integrate internal knowledge via MCP servers : Build a Copilot Extension that connects to internal documentation databases (e.g., Confluence) or API specs, enabling Copilot to pull relevant examples during suggestions</a:t>
            </a:r>
          </a:p>
          <a:p>
            <a:pPr lvl="0"/>
            <a:r>
              <a:rPr lang="en-US" sz="1800" dirty="0">
                <a:latin typeface="Montserrat" panose="00000500000000000000" pitchFamily="2" charset="0"/>
              </a:rPr>
              <a:t>Use .</a:t>
            </a:r>
            <a:r>
              <a:rPr lang="en-US" sz="1800" dirty="0" err="1">
                <a:latin typeface="Montserrat" panose="00000500000000000000" pitchFamily="2" charset="0"/>
              </a:rPr>
              <a:t>github</a:t>
            </a:r>
            <a:r>
              <a:rPr lang="en-US" sz="1800" dirty="0">
                <a:latin typeface="Montserrat" panose="00000500000000000000" pitchFamily="2" charset="0"/>
              </a:rPr>
              <a:t>/copilot-instructions.md : Define explicit rules like </a:t>
            </a:r>
            <a:r>
              <a:rPr lang="en-US" sz="1800" i="1" dirty="0">
                <a:latin typeface="Montserrat" panose="00000500000000000000" pitchFamily="2" charset="0"/>
              </a:rPr>
              <a:t>“Always use our internal </a:t>
            </a:r>
            <a:r>
              <a:rPr lang="en-US" sz="1800" i="1" dirty="0" err="1">
                <a:latin typeface="Montserrat" panose="00000500000000000000" pitchFamily="2" charset="0"/>
              </a:rPr>
              <a:t>authMiddleware</a:t>
            </a:r>
            <a:r>
              <a:rPr lang="en-US" sz="1800" i="1" dirty="0">
                <a:latin typeface="Montserrat" panose="00000500000000000000" pitchFamily="2" charset="0"/>
              </a:rPr>
              <a:t>() function for API routes” </a:t>
            </a:r>
            <a:r>
              <a:rPr lang="en-US" sz="1800" dirty="0">
                <a:latin typeface="Montserrat" panose="00000500000000000000" pitchFamily="2" charset="0"/>
              </a:rPr>
              <a:t>to guide Copilot toward approved patterns </a:t>
            </a:r>
          </a:p>
          <a:p>
            <a:pPr lvl="0"/>
            <a:r>
              <a:rPr lang="en-US" sz="1800" dirty="0">
                <a:latin typeface="Montserrat" panose="00000500000000000000" pitchFamily="2" charset="0"/>
              </a:rPr>
              <a:t>Leverage GitHub Copilot’s “Ask” mode : Query Copilot Chat directly with context-specific questions, e.g., </a:t>
            </a:r>
            <a:r>
              <a:rPr lang="en-US" sz="1800" i="1" dirty="0">
                <a:latin typeface="Montserrat" panose="00000500000000000000" pitchFamily="2" charset="0"/>
              </a:rPr>
              <a:t>“Explain how to implement pagination using our internal SDK” </a:t>
            </a:r>
            <a:r>
              <a:rPr lang="en-US" sz="1800" dirty="0">
                <a:latin typeface="Montserrat" panose="00000500000000000000" pitchFamily="2" charset="0"/>
              </a:rPr>
              <a:t>, to retrieve tailored guidance </a:t>
            </a:r>
          </a:p>
        </p:txBody>
      </p:sp>
    </p:spTree>
    <p:extLst>
      <p:ext uri="{BB962C8B-B14F-4D97-AF65-F5344CB8AC3E}">
        <p14:creationId xmlns:p14="http://schemas.microsoft.com/office/powerpoint/2010/main" val="2236798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1F3CE-CF44-2730-5B7A-C154BB64F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1CEB0-0944-71DE-8408-0E8B6DCDF665}"/>
              </a:ext>
            </a:extLst>
          </p:cNvPr>
          <p:cNvSpPr>
            <a:spLocks noGrp="1"/>
          </p:cNvSpPr>
          <p:nvPr>
            <p:ph type="title"/>
          </p:nvPr>
        </p:nvSpPr>
        <p:spPr/>
        <p:txBody>
          <a:bodyPr>
            <a:normAutofit fontScale="90000"/>
          </a:bodyPr>
          <a:lstStyle/>
          <a:p>
            <a:r>
              <a:rPr lang="en-GB" dirty="0"/>
              <a:t>04</a:t>
            </a:r>
          </a:p>
        </p:txBody>
      </p:sp>
      <p:sp>
        <p:nvSpPr>
          <p:cNvPr id="3" name="Content Placeholder 2">
            <a:extLst>
              <a:ext uri="{FF2B5EF4-FFF2-40B4-BE49-F238E27FC236}">
                <a16:creationId xmlns:a16="http://schemas.microsoft.com/office/drawing/2014/main" id="{311DF5DE-1256-4071-2E7A-0287F39409E4}"/>
              </a:ext>
            </a:extLst>
          </p:cNvPr>
          <p:cNvSpPr>
            <a:spLocks noGrp="1"/>
          </p:cNvSpPr>
          <p:nvPr>
            <p:ph sz="quarter" idx="10"/>
          </p:nvPr>
        </p:nvSpPr>
        <p:spPr>
          <a:xfrm>
            <a:off x="593103" y="3495371"/>
            <a:ext cx="10379838" cy="1881557"/>
          </a:xfrm>
        </p:spPr>
        <p:txBody>
          <a:bodyPr>
            <a:noAutofit/>
          </a:bodyPr>
          <a:lstStyle/>
          <a:p>
            <a:pPr marL="0" marR="0">
              <a:lnSpc>
                <a:spcPct val="115000"/>
              </a:lnSpc>
              <a:spcAft>
                <a:spcPts val="800"/>
              </a:spcAft>
            </a:pPr>
            <a:r>
              <a:rPr lang="en-US" sz="5100" b="1" kern="100" dirty="0">
                <a:effectLst/>
                <a:latin typeface="Montserrat" panose="00000500000000000000" pitchFamily="2" charset="0"/>
                <a:ea typeface="Calibri" panose="020F0502020204030204" pitchFamily="34" charset="0"/>
                <a:cs typeface="Times New Roman" panose="02020603050405020304" pitchFamily="18" charset="0"/>
              </a:rPr>
              <a:t>Limited Features in Free Subscription Hindering Productivity</a:t>
            </a:r>
            <a:endParaRPr lang="en-US" sz="51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687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1769-2004-CA24-828D-F02C83FEE5AC}"/>
              </a:ext>
            </a:extLst>
          </p:cNvPr>
          <p:cNvSpPr>
            <a:spLocks noGrp="1"/>
          </p:cNvSpPr>
          <p:nvPr>
            <p:ph type="title"/>
          </p:nvPr>
        </p:nvSpPr>
        <p:spPr>
          <a:xfrm>
            <a:off x="734348" y="103695"/>
            <a:ext cx="3412998" cy="1839433"/>
          </a:xfrm>
        </p:spPr>
        <p:txBody>
          <a:bodyPr>
            <a:normAutofit/>
          </a:bodyPr>
          <a:lstStyle/>
          <a:p>
            <a:r>
              <a:rPr lang="en-US" sz="3600" dirty="0">
                <a:latin typeface="Montserrat" panose="00000500000000000000" pitchFamily="2" charset="0"/>
              </a:rPr>
              <a:t>Problem</a:t>
            </a:r>
          </a:p>
        </p:txBody>
      </p:sp>
      <p:sp>
        <p:nvSpPr>
          <p:cNvPr id="5" name="Content Placeholder 4">
            <a:extLst>
              <a:ext uri="{FF2B5EF4-FFF2-40B4-BE49-F238E27FC236}">
                <a16:creationId xmlns:a16="http://schemas.microsoft.com/office/drawing/2014/main" id="{27C22087-6F96-E183-888E-367CA3BA28E9}"/>
              </a:ext>
            </a:extLst>
          </p:cNvPr>
          <p:cNvSpPr>
            <a:spLocks noGrp="1"/>
          </p:cNvSpPr>
          <p:nvPr>
            <p:ph idx="1"/>
          </p:nvPr>
        </p:nvSpPr>
        <p:spPr/>
        <p:txBody>
          <a:bodyPr/>
          <a:lstStyle/>
          <a:p>
            <a:r>
              <a:rPr lang="en-US" sz="1800" dirty="0">
                <a:effectLst/>
                <a:latin typeface="Montserrat" panose="00000500000000000000" pitchFamily="2" charset="0"/>
                <a:ea typeface="Calibri" panose="020F0502020204030204" pitchFamily="34" charset="0"/>
                <a:cs typeface="Times New Roman" panose="02020603050405020304" pitchFamily="18" charset="0"/>
              </a:rPr>
              <a:t>A solo developer on the free Copilot plan hits the 2,000-completion/month limit, forcing them to revert to manual coding during critical deadlines.</a:t>
            </a:r>
            <a:br>
              <a:rPr lang="en-US" sz="1800" dirty="0">
                <a:effectLst/>
                <a:latin typeface="Montserrat" panose="00000500000000000000" pitchFamily="2"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Developer Decision: How can developers maximize value while managing subscription costs?</a:t>
            </a:r>
            <a:endParaRPr lang="en-US" dirty="0">
              <a:latin typeface="Montserrat" panose="00000500000000000000" pitchFamily="2" charset="0"/>
            </a:endParaRPr>
          </a:p>
        </p:txBody>
      </p:sp>
    </p:spTree>
    <p:extLst>
      <p:ext uri="{BB962C8B-B14F-4D97-AF65-F5344CB8AC3E}">
        <p14:creationId xmlns:p14="http://schemas.microsoft.com/office/powerpoint/2010/main" val="10425923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B671-466F-DDEA-8705-B31DF407181A}"/>
              </a:ext>
            </a:extLst>
          </p:cNvPr>
          <p:cNvSpPr>
            <a:spLocks noGrp="1"/>
          </p:cNvSpPr>
          <p:nvPr>
            <p:ph type="title"/>
          </p:nvPr>
        </p:nvSpPr>
        <p:spPr>
          <a:xfrm>
            <a:off x="994528" y="348792"/>
            <a:ext cx="6501810" cy="1097280"/>
          </a:xfrm>
        </p:spPr>
        <p:txBody>
          <a:bodyPr vert="horz" lIns="91440" tIns="45720" rIns="91440" bIns="45720" rtlCol="0" anchor="t">
            <a:normAutofit/>
          </a:bodyPr>
          <a:lstStyle/>
          <a:p>
            <a:r>
              <a:rPr lang="en-US" dirty="0"/>
              <a:t>Solutions</a:t>
            </a:r>
          </a:p>
        </p:txBody>
      </p:sp>
      <p:sp>
        <p:nvSpPr>
          <p:cNvPr id="4" name="Content Placeholder 3">
            <a:extLst>
              <a:ext uri="{FF2B5EF4-FFF2-40B4-BE49-F238E27FC236}">
                <a16:creationId xmlns:a16="http://schemas.microsoft.com/office/drawing/2014/main" id="{52538955-179A-9155-0555-D3D30FF562C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94528" y="1666988"/>
            <a:ext cx="6501810" cy="4121885"/>
          </a:xfrm>
        </p:spPr>
        <p:txBody>
          <a:bodyPr>
            <a:normAutofit/>
          </a:bodyPr>
          <a:lstStyle/>
          <a:p>
            <a:pPr lvl="0"/>
            <a:r>
              <a:rPr lang="en-US" sz="1800" dirty="0">
                <a:latin typeface="Montserrat" panose="00000500000000000000" pitchFamily="2" charset="0"/>
              </a:rPr>
              <a:t>Upgrade to Pro+ ($10/month) : Access 1,500 premium requests/month and priority model access for complex tasks </a:t>
            </a:r>
          </a:p>
          <a:p>
            <a:pPr lvl="0"/>
            <a:r>
              <a:rPr lang="en-US" sz="1800" dirty="0">
                <a:latin typeface="Montserrat" panose="00000500000000000000" pitchFamily="2" charset="0"/>
              </a:rPr>
              <a:t>Use CLI extensions for repetitive tasks : Automate boilerplate generation via Copilot CLI (e.g., scaffolding new files) to conserve quota </a:t>
            </a:r>
          </a:p>
          <a:p>
            <a:pPr lvl="0"/>
            <a:r>
              <a:rPr lang="en-US" sz="1800" dirty="0">
                <a:latin typeface="Montserrat" panose="00000500000000000000" pitchFamily="2" charset="0"/>
              </a:rPr>
              <a:t>Prioritize Copilot for high-impact tasks : Reserve suggestions for complex logic (e.g., regex parsing) rather than simple syntax [[course index]].</a:t>
            </a:r>
          </a:p>
        </p:txBody>
      </p:sp>
    </p:spTree>
    <p:extLst>
      <p:ext uri="{BB962C8B-B14F-4D97-AF65-F5344CB8AC3E}">
        <p14:creationId xmlns:p14="http://schemas.microsoft.com/office/powerpoint/2010/main" val="1824382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E88DD-143E-F88B-1DF9-7DD672059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5D5C9-CD90-27D9-EEC7-935E4EB477F7}"/>
              </a:ext>
            </a:extLst>
          </p:cNvPr>
          <p:cNvSpPr>
            <a:spLocks noGrp="1"/>
          </p:cNvSpPr>
          <p:nvPr>
            <p:ph type="title"/>
          </p:nvPr>
        </p:nvSpPr>
        <p:spPr/>
        <p:txBody>
          <a:bodyPr>
            <a:normAutofit/>
          </a:bodyPr>
          <a:lstStyle/>
          <a:p>
            <a:r>
              <a:rPr lang="en-GB" dirty="0"/>
              <a:t>05</a:t>
            </a:r>
          </a:p>
        </p:txBody>
      </p:sp>
      <p:sp>
        <p:nvSpPr>
          <p:cNvPr id="3" name="Content Placeholder 2">
            <a:extLst>
              <a:ext uri="{FF2B5EF4-FFF2-40B4-BE49-F238E27FC236}">
                <a16:creationId xmlns:a16="http://schemas.microsoft.com/office/drawing/2014/main" id="{362251C2-2F0D-9423-62DE-C754FB1FD98F}"/>
              </a:ext>
            </a:extLst>
          </p:cNvPr>
          <p:cNvSpPr>
            <a:spLocks noGrp="1"/>
          </p:cNvSpPr>
          <p:nvPr>
            <p:ph sz="quarter" idx="10"/>
          </p:nvPr>
        </p:nvSpPr>
        <p:spPr>
          <a:xfrm>
            <a:off x="696798" y="3853590"/>
            <a:ext cx="10379838" cy="1881557"/>
          </a:xfrm>
        </p:spPr>
        <p:txBody>
          <a:bodyPr>
            <a:noAutofit/>
          </a:bodyPr>
          <a:lstStyle/>
          <a:p>
            <a:pPr marL="0" marR="0">
              <a:lnSpc>
                <a:spcPct val="115000"/>
              </a:lnSpc>
              <a:spcAft>
                <a:spcPts val="800"/>
              </a:spcAft>
            </a:pPr>
            <a:r>
              <a:rPr lang="en-US" sz="5400" dirty="0"/>
              <a:t>Refactoring Legacy Code with Copilot’s Basic Mode</a:t>
            </a:r>
            <a:endParaRPr lang="en-US" sz="51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51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A451-DE18-C4F3-B151-D014F2BC9C63}"/>
              </a:ext>
            </a:extLst>
          </p:cNvPr>
          <p:cNvSpPr>
            <a:spLocks noGrp="1"/>
          </p:cNvSpPr>
          <p:nvPr>
            <p:ph type="title"/>
          </p:nvPr>
        </p:nvSpPr>
        <p:spPr>
          <a:xfrm>
            <a:off x="598602" y="490194"/>
            <a:ext cx="6501810" cy="1097280"/>
          </a:xfrm>
        </p:spPr>
        <p:txBody>
          <a:bodyPr vert="horz" lIns="91440" tIns="45720" rIns="91440" bIns="45720" rtlCol="0" anchor="t">
            <a:normAutofit/>
          </a:bodyPr>
          <a:lstStyle/>
          <a:p>
            <a:pPr>
              <a:lnSpc>
                <a:spcPct val="90000"/>
              </a:lnSpc>
            </a:pPr>
            <a:r>
              <a:rPr lang="en-US" sz="3400" dirty="0"/>
              <a:t>Problem</a:t>
            </a:r>
          </a:p>
        </p:txBody>
      </p:sp>
      <p:sp>
        <p:nvSpPr>
          <p:cNvPr id="4" name="Content Placeholder 3">
            <a:extLst>
              <a:ext uri="{FF2B5EF4-FFF2-40B4-BE49-F238E27FC236}">
                <a16:creationId xmlns:a16="http://schemas.microsoft.com/office/drawing/2014/main" id="{E4DBC59C-384E-F314-8C97-593CA0F429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98602" y="1742403"/>
            <a:ext cx="10308210" cy="4121885"/>
          </a:xfrm>
        </p:spPr>
        <p:txBody>
          <a:bodyPr>
            <a:normAutofit/>
          </a:bodyPr>
          <a:lstStyle/>
          <a:p>
            <a:pPr marL="0" indent="0">
              <a:spcBef>
                <a:spcPts val="2500"/>
              </a:spcBef>
              <a:buNone/>
            </a:pPr>
            <a:r>
              <a:rPr lang="en-US" sz="1800" dirty="0">
                <a:latin typeface="Montserrat" panose="00000500000000000000" pitchFamily="2" charset="0"/>
              </a:rPr>
              <a:t>A developer tries to refactor a legacy Python script using Copilot, but its basic code-completion mode struggles with understanding the outdated syntax and dependencies.</a:t>
            </a:r>
            <a:br>
              <a:rPr lang="en-US" sz="1800" dirty="0">
                <a:latin typeface="Montserrat" panose="00000500000000000000" pitchFamily="2" charset="0"/>
              </a:rPr>
            </a:br>
            <a:r>
              <a:rPr lang="en-US" sz="1800" dirty="0">
                <a:latin typeface="Montserrat" panose="00000500000000000000" pitchFamily="2" charset="0"/>
              </a:rPr>
              <a:t>Developer Decision: How can developers leverage Copilot’s advanced modes for legacy systems?</a:t>
            </a:r>
          </a:p>
        </p:txBody>
      </p:sp>
    </p:spTree>
    <p:extLst>
      <p:ext uri="{BB962C8B-B14F-4D97-AF65-F5344CB8AC3E}">
        <p14:creationId xmlns:p14="http://schemas.microsoft.com/office/powerpoint/2010/main" val="1019135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EEF09-E8E9-C529-28C6-2D2E6D91998B}"/>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dirty="0"/>
              <a:t>Solution</a:t>
            </a:r>
          </a:p>
        </p:txBody>
      </p:sp>
      <p:sp>
        <p:nvSpPr>
          <p:cNvPr id="4" name="Content Placeholder 3">
            <a:extLst>
              <a:ext uri="{FF2B5EF4-FFF2-40B4-BE49-F238E27FC236}">
                <a16:creationId xmlns:a16="http://schemas.microsoft.com/office/drawing/2014/main" id="{82695947-5211-A859-2A72-D55706126DD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lvl="0"/>
            <a:r>
              <a:rPr lang="en-US" sz="1800" dirty="0">
                <a:latin typeface="Montserrat" panose="00000500000000000000" pitchFamily="2" charset="0"/>
              </a:rPr>
              <a:t>Use Copilot’s “Edit” mode : Highlight legacy code and ask </a:t>
            </a:r>
            <a:r>
              <a:rPr lang="en-US" sz="1800" i="1" dirty="0">
                <a:latin typeface="Montserrat" panose="00000500000000000000" pitchFamily="2" charset="0"/>
              </a:rPr>
              <a:t>“Modernize this to use async/await” </a:t>
            </a:r>
            <a:r>
              <a:rPr lang="en-US" sz="1800" dirty="0">
                <a:latin typeface="Montserrat" panose="00000500000000000000" pitchFamily="2" charset="0"/>
              </a:rPr>
              <a:t>for targeted transformations </a:t>
            </a:r>
          </a:p>
          <a:p>
            <a:pPr lvl="0"/>
            <a:r>
              <a:rPr lang="en-US" sz="1800" dirty="0">
                <a:latin typeface="Montserrat" panose="00000500000000000000" pitchFamily="2" charset="0"/>
              </a:rPr>
              <a:t>Combine with Copilot Agents : Automate multi-file refactors by defining tasks like </a:t>
            </a:r>
            <a:r>
              <a:rPr lang="en-US" sz="1800" i="1" dirty="0">
                <a:latin typeface="Montserrat" panose="00000500000000000000" pitchFamily="2" charset="0"/>
              </a:rPr>
              <a:t>“Rename this variable across all files in the project”.</a:t>
            </a:r>
            <a:endParaRPr lang="en-US" sz="1800" dirty="0">
              <a:latin typeface="Montserrat" panose="00000500000000000000" pitchFamily="2" charset="0"/>
            </a:endParaRPr>
          </a:p>
          <a:p>
            <a:pPr lvl="0"/>
            <a:r>
              <a:rPr lang="en-US" sz="1800" dirty="0">
                <a:latin typeface="Montserrat" panose="00000500000000000000" pitchFamily="2" charset="0"/>
              </a:rPr>
              <a:t>Iterate with Copilot Chat : Break down refactoring into steps: </a:t>
            </a:r>
            <a:r>
              <a:rPr lang="en-US" sz="1800" i="1" dirty="0">
                <a:latin typeface="Montserrat" panose="00000500000000000000" pitchFamily="2" charset="0"/>
              </a:rPr>
              <a:t>“First, explain the dependencies in this script” </a:t>
            </a:r>
            <a:r>
              <a:rPr lang="en-US" sz="1800" dirty="0">
                <a:latin typeface="Montserrat" panose="00000500000000000000" pitchFamily="2" charset="0"/>
              </a:rPr>
              <a:t>→ </a:t>
            </a:r>
            <a:r>
              <a:rPr lang="en-US" sz="1800" i="1" dirty="0">
                <a:latin typeface="Montserrat" panose="00000500000000000000" pitchFamily="2" charset="0"/>
              </a:rPr>
              <a:t>“Then, suggest a migration plan” </a:t>
            </a:r>
            <a:endParaRPr lang="en-US" sz="1800" dirty="0">
              <a:latin typeface="Montserrat" panose="00000500000000000000" pitchFamily="2" charset="0"/>
            </a:endParaRPr>
          </a:p>
        </p:txBody>
      </p:sp>
    </p:spTree>
    <p:extLst>
      <p:ext uri="{BB962C8B-B14F-4D97-AF65-F5344CB8AC3E}">
        <p14:creationId xmlns:p14="http://schemas.microsoft.com/office/powerpoint/2010/main" val="2138793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2C1E7-9EBD-85DC-4F34-885D09ACF6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DE41CF-6A87-345E-8D6B-70B521DFA9EE}"/>
              </a:ext>
            </a:extLst>
          </p:cNvPr>
          <p:cNvSpPr>
            <a:spLocks noGrp="1"/>
          </p:cNvSpPr>
          <p:nvPr>
            <p:ph type="title"/>
          </p:nvPr>
        </p:nvSpPr>
        <p:spPr/>
        <p:txBody>
          <a:bodyPr>
            <a:normAutofit/>
          </a:bodyPr>
          <a:lstStyle/>
          <a:p>
            <a:r>
              <a:rPr lang="en-GB" dirty="0"/>
              <a:t>06</a:t>
            </a:r>
          </a:p>
        </p:txBody>
      </p:sp>
      <p:sp>
        <p:nvSpPr>
          <p:cNvPr id="3" name="Content Placeholder 2">
            <a:extLst>
              <a:ext uri="{FF2B5EF4-FFF2-40B4-BE49-F238E27FC236}">
                <a16:creationId xmlns:a16="http://schemas.microsoft.com/office/drawing/2014/main" id="{28C50B40-DC12-28C6-1C01-92654CF10FC3}"/>
              </a:ext>
            </a:extLst>
          </p:cNvPr>
          <p:cNvSpPr>
            <a:spLocks noGrp="1"/>
          </p:cNvSpPr>
          <p:nvPr>
            <p:ph sz="quarter" idx="10"/>
          </p:nvPr>
        </p:nvSpPr>
        <p:spPr>
          <a:xfrm>
            <a:off x="906081" y="3721615"/>
            <a:ext cx="10379838" cy="1881557"/>
          </a:xfrm>
        </p:spPr>
        <p:txBody>
          <a:bodyPr>
            <a:noAutofit/>
          </a:bodyPr>
          <a:lstStyle/>
          <a:p>
            <a:pPr marL="0" marR="0">
              <a:lnSpc>
                <a:spcPct val="115000"/>
              </a:lnSpc>
              <a:spcAft>
                <a:spcPts val="800"/>
              </a:spcAft>
            </a:pPr>
            <a:r>
              <a:rPr lang="en-US" sz="5400" dirty="0"/>
              <a:t>Poor Prompting Leads to Misaligned Code Suggestions</a:t>
            </a:r>
            <a:endParaRPr lang="en-US" sz="51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4147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C60E-81C0-1FAF-B77B-823081223EE0}"/>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dirty="0">
                <a:latin typeface="Montserrat" panose="00000500000000000000" pitchFamily="2" charset="0"/>
              </a:rPr>
              <a:t>Problem</a:t>
            </a:r>
          </a:p>
        </p:txBody>
      </p:sp>
      <p:sp>
        <p:nvSpPr>
          <p:cNvPr id="6" name="Content Placeholder 5">
            <a:extLst>
              <a:ext uri="{FF2B5EF4-FFF2-40B4-BE49-F238E27FC236}">
                <a16:creationId xmlns:a16="http://schemas.microsoft.com/office/drawing/2014/main" id="{5C0ECED6-C625-FC3C-5ECE-F9BD40E2CD4E}"/>
              </a:ext>
            </a:extLst>
          </p:cNvPr>
          <p:cNvSpPr>
            <a:spLocks noGrp="1"/>
          </p:cNvSpPr>
          <p:nvPr>
            <p:ph sz="half" idx="1"/>
          </p:nvPr>
        </p:nvSpPr>
        <p:spPr>
          <a:xfrm>
            <a:off x="640080" y="2633472"/>
            <a:ext cx="8579334" cy="3566160"/>
          </a:xfrm>
        </p:spPr>
        <p:txBody>
          <a:bodyPr/>
          <a:lstStyle/>
          <a:p>
            <a:r>
              <a:rPr lang="en-US" sz="1800" dirty="0">
                <a:effectLst/>
                <a:latin typeface="Montserrat" panose="00000500000000000000" pitchFamily="2" charset="0"/>
                <a:ea typeface="Calibri" panose="020F0502020204030204" pitchFamily="34" charset="0"/>
                <a:cs typeface="Times New Roman" panose="02020603050405020304" pitchFamily="18" charset="0"/>
              </a:rPr>
              <a:t>Problem: A developer asks GitHub Copilot to </a:t>
            </a:r>
            <a:r>
              <a:rPr lang="en-US" sz="1800" i="1" dirty="0">
                <a:effectLst/>
                <a:latin typeface="Montserrat" panose="00000500000000000000" pitchFamily="2" charset="0"/>
                <a:ea typeface="Calibri" panose="020F0502020204030204" pitchFamily="34" charset="0"/>
                <a:cs typeface="Times New Roman" panose="02020603050405020304" pitchFamily="18" charset="0"/>
              </a:rPr>
              <a:t>“Generate a function to handle user authentication” </a:t>
            </a:r>
            <a:r>
              <a:rPr lang="en-US" sz="1800" dirty="0">
                <a:effectLst/>
                <a:latin typeface="Montserrat" panose="00000500000000000000" pitchFamily="2" charset="0"/>
                <a:ea typeface="Calibri" panose="020F0502020204030204" pitchFamily="34" charset="0"/>
                <a:cs typeface="Times New Roman" panose="02020603050405020304" pitchFamily="18" charset="0"/>
              </a:rPr>
              <a:t>, but the suggestions lack critical requirements (e.g., OAuth2 integration, rate limiting). The generated code is functional but fails to meet the project’s security and scalability needs.</a:t>
            </a:r>
            <a:br>
              <a:rPr lang="en-US" sz="1800" dirty="0">
                <a:effectLst/>
                <a:latin typeface="Montserrat" panose="00000500000000000000" pitchFamily="2"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Developer Decision: How can developers craft prompts to ensure Copilot aligns with complex, multi-faceted requirements?</a:t>
            </a:r>
            <a:endParaRPr lang="en-US" dirty="0">
              <a:latin typeface="Montserrat" panose="00000500000000000000" pitchFamily="2" charset="0"/>
            </a:endParaRPr>
          </a:p>
        </p:txBody>
      </p:sp>
    </p:spTree>
    <p:extLst>
      <p:ext uri="{BB962C8B-B14F-4D97-AF65-F5344CB8AC3E}">
        <p14:creationId xmlns:p14="http://schemas.microsoft.com/office/powerpoint/2010/main" val="28724839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FD79-1D9F-B5FF-C862-584E5F6C988D}"/>
              </a:ext>
            </a:extLst>
          </p:cNvPr>
          <p:cNvSpPr>
            <a:spLocks noGrp="1"/>
          </p:cNvSpPr>
          <p:nvPr>
            <p:ph type="title"/>
          </p:nvPr>
        </p:nvSpPr>
        <p:spPr>
          <a:xfrm>
            <a:off x="885334" y="-216817"/>
            <a:ext cx="3412998" cy="1236117"/>
          </a:xfrm>
        </p:spPr>
        <p:txBody>
          <a:bodyPr>
            <a:normAutofit/>
          </a:bodyPr>
          <a:lstStyle/>
          <a:p>
            <a:r>
              <a:rPr lang="en-US" sz="3600" dirty="0">
                <a:latin typeface="Montserrat" panose="00000500000000000000" pitchFamily="2" charset="0"/>
              </a:rPr>
              <a:t>Solution</a:t>
            </a:r>
          </a:p>
        </p:txBody>
      </p:sp>
      <p:sp>
        <p:nvSpPr>
          <p:cNvPr id="5" name="Content Placeholder 4">
            <a:extLst>
              <a:ext uri="{FF2B5EF4-FFF2-40B4-BE49-F238E27FC236}">
                <a16:creationId xmlns:a16="http://schemas.microsoft.com/office/drawing/2014/main" id="{43E72F5F-311C-4559-3BF8-2A377D16ECEC}"/>
              </a:ext>
            </a:extLst>
          </p:cNvPr>
          <p:cNvSpPr>
            <a:spLocks noGrp="1"/>
          </p:cNvSpPr>
          <p:nvPr>
            <p:ph idx="1"/>
          </p:nvPr>
        </p:nvSpPr>
        <p:spPr>
          <a:xfrm>
            <a:off x="452487" y="1019300"/>
            <a:ext cx="11739513" cy="5131357"/>
          </a:xfrm>
        </p:spPr>
        <p:txBody>
          <a:bodyPr>
            <a:noAutofit/>
          </a:bodyPr>
          <a:lstStyle/>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Structure Prompts with Explicit Context : Break down requirements into specific, actionable steps. For example:</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“Create a Python function to authenticate users via OAuth2, including token validation and rate limiting for 100 requests/hour.”</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This leverages Copilot’s ability to process detailed instructions </a:t>
            </a: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Reference Files and Code Context : Use </a:t>
            </a: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#file</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or </a:t>
            </a: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#solution</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tags in Copilot Chat to anchor suggestions to existing codebases. For instance:</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“#file auth.py: Modify the </a:t>
            </a:r>
            <a:r>
              <a:rPr lang="en-US" sz="1400" b="1" i="1" kern="100" dirty="0" err="1">
                <a:effectLst/>
                <a:latin typeface="Montserrat" panose="00000500000000000000" pitchFamily="2" charset="0"/>
                <a:ea typeface="Calibri" panose="020F0502020204030204" pitchFamily="34" charset="0"/>
                <a:cs typeface="Times New Roman" panose="02020603050405020304" pitchFamily="18" charset="0"/>
              </a:rPr>
              <a:t>validate_token</a:t>
            </a:r>
            <a:r>
              <a:rPr lang="en-US" sz="1400" b="1" i="1" kern="100" dirty="0">
                <a:effectLst/>
                <a:latin typeface="Montserrat" panose="00000500000000000000" pitchFamily="2" charset="0"/>
                <a:ea typeface="Calibri" panose="020F0502020204030204" pitchFamily="34" charset="0"/>
                <a:cs typeface="Times New Roman" panose="02020603050405020304" pitchFamily="18" charset="0"/>
              </a:rPr>
              <a:t>()</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 function to log failed attempts.”</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This ensures suggestions align with the project’s architecture </a:t>
            </a: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Iterative Refinement with Copilot Chat : Start with a broad query (e.g.,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“Explain OAuth2 token validation”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then refine with follow-ups like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“Now generate code using our internal SDK”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This mimics conversational debugging and improves accuracy </a:t>
            </a: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Emotion Prompting for Critical Tasks : Add emotional stakes to high-risk tasks. For example:</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“This authentication system handles healthcare data—ensure compliance with HIPAA by avoiding hardcoded secrets.”</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Studies show emotional context can sharpen AI focus on critical constraints </a:t>
            </a:r>
          </a:p>
          <a:p>
            <a:pPr marL="342900" marR="0" lvl="0" indent="-342900">
              <a:lnSpc>
                <a:spcPct val="115000"/>
              </a:lnSpc>
              <a:spcAft>
                <a:spcPts val="800"/>
              </a:spcAft>
              <a:buFont typeface="+mj-lt"/>
              <a:buAutoNum type="arabicPeriod" startAt="5"/>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Use Examples for Clarity : Provide sample inputs/outputs to guide Copilot. For instance:</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“Here’s an example request: {‘token’: ‘abc123’, ‘</a:t>
            </a:r>
            <a:r>
              <a:rPr lang="en-US" sz="1400" i="1" kern="100" dirty="0" err="1">
                <a:effectLst/>
                <a:latin typeface="Montserrat" panose="00000500000000000000" pitchFamily="2" charset="0"/>
                <a:ea typeface="Calibri" panose="020F0502020204030204" pitchFamily="34" charset="0"/>
                <a:cs typeface="Times New Roman" panose="02020603050405020304" pitchFamily="18" charset="0"/>
              </a:rPr>
              <a:t>user_id</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 456}. Generate a function to validate this format.”</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Examples make abstract requirements tangible </a:t>
            </a:r>
          </a:p>
          <a:p>
            <a:endParaRPr lang="en-US" sz="1400" dirty="0">
              <a:latin typeface="Montserrat" panose="00000500000000000000" pitchFamily="2" charset="0"/>
            </a:endParaRPr>
          </a:p>
        </p:txBody>
      </p:sp>
    </p:spTree>
    <p:extLst>
      <p:ext uri="{BB962C8B-B14F-4D97-AF65-F5344CB8AC3E}">
        <p14:creationId xmlns:p14="http://schemas.microsoft.com/office/powerpoint/2010/main" val="39688436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3667813"/>
            <a:ext cx="10794476" cy="2751841"/>
          </a:xfrm>
        </p:spPr>
        <p:txBody>
          <a:bodyPr>
            <a:normAutofit/>
          </a:bodyPr>
          <a:lstStyle/>
          <a:p>
            <a:r>
              <a:rPr lang="en-US" sz="6000" dirty="0"/>
              <a:t>Inconsistent Code Suggestions Across a Team</a:t>
            </a:r>
            <a:endParaRPr lang="en-GB" sz="6000" dirty="0"/>
          </a:p>
        </p:txBody>
      </p:sp>
    </p:spTree>
    <p:extLst>
      <p:ext uri="{BB962C8B-B14F-4D97-AF65-F5344CB8AC3E}">
        <p14:creationId xmlns:p14="http://schemas.microsoft.com/office/powerpoint/2010/main" val="381869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6EE8A-42D0-3279-A7FF-F142AEF634B0}"/>
              </a:ext>
            </a:extLst>
          </p:cNvPr>
          <p:cNvSpPr>
            <a:spLocks noGrp="1"/>
          </p:cNvSpPr>
          <p:nvPr>
            <p:ph type="title"/>
          </p:nvPr>
        </p:nvSpPr>
        <p:spPr/>
        <p:txBody>
          <a:bodyPr/>
          <a:lstStyle/>
          <a:p>
            <a:r>
              <a:rPr lang="en-US" dirty="0"/>
              <a:t>Feedback</a:t>
            </a:r>
          </a:p>
        </p:txBody>
      </p:sp>
      <p:sp>
        <p:nvSpPr>
          <p:cNvPr id="4" name="TextBox 3">
            <a:extLst>
              <a:ext uri="{FF2B5EF4-FFF2-40B4-BE49-F238E27FC236}">
                <a16:creationId xmlns:a16="http://schemas.microsoft.com/office/drawing/2014/main" id="{60A87263-EDF4-7412-2E0F-B3F4B0C0EA7D}"/>
              </a:ext>
            </a:extLst>
          </p:cNvPr>
          <p:cNvSpPr txBox="1"/>
          <p:nvPr/>
        </p:nvSpPr>
        <p:spPr>
          <a:xfrm>
            <a:off x="3048000" y="3021378"/>
            <a:ext cx="6096000" cy="646331"/>
          </a:xfrm>
          <a:prstGeom prst="rect">
            <a:avLst/>
          </a:prstGeom>
          <a:noFill/>
        </p:spPr>
        <p:txBody>
          <a:bodyPr wrap="square">
            <a:spAutoFit/>
          </a:bodyPr>
          <a:lstStyle/>
          <a:p>
            <a:r>
              <a:rPr lang="en-US" dirty="0">
                <a:hlinkClick r:id="rId2"/>
              </a:rPr>
              <a:t>https://forms.microsoft.com/e/GndT0nd1TW</a:t>
            </a:r>
            <a:endParaRPr lang="en-US" dirty="0"/>
          </a:p>
          <a:p>
            <a:endParaRPr lang="en-US" dirty="0"/>
          </a:p>
        </p:txBody>
      </p:sp>
    </p:spTree>
    <p:extLst>
      <p:ext uri="{BB962C8B-B14F-4D97-AF65-F5344CB8AC3E}">
        <p14:creationId xmlns:p14="http://schemas.microsoft.com/office/powerpoint/2010/main" val="2639980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E2DB-DF41-82A6-DE03-0DAB1BCF7B2B}"/>
              </a:ext>
            </a:extLst>
          </p:cNvPr>
          <p:cNvSpPr>
            <a:spLocks noGrp="1"/>
          </p:cNvSpPr>
          <p:nvPr>
            <p:ph type="title"/>
          </p:nvPr>
        </p:nvSpPr>
        <p:spPr>
          <a:xfrm>
            <a:off x="640080" y="744717"/>
            <a:ext cx="6291472" cy="1097280"/>
          </a:xfrm>
        </p:spPr>
        <p:txBody>
          <a:bodyPr vert="horz" lIns="91440" tIns="45720" rIns="91440" bIns="45720" rtlCol="0" anchor="t">
            <a:normAutofit/>
          </a:bodyPr>
          <a:lstStyle/>
          <a:p>
            <a:pPr>
              <a:lnSpc>
                <a:spcPct val="90000"/>
              </a:lnSpc>
            </a:pPr>
            <a:r>
              <a:rPr lang="en-US" sz="3400" dirty="0">
                <a:latin typeface="Montserrat" panose="00000500000000000000" pitchFamily="2" charset="0"/>
              </a:rPr>
              <a:t>Problem</a:t>
            </a:r>
          </a:p>
        </p:txBody>
      </p:sp>
      <p:sp>
        <p:nvSpPr>
          <p:cNvPr id="4" name="Content Placeholder 3">
            <a:extLst>
              <a:ext uri="{FF2B5EF4-FFF2-40B4-BE49-F238E27FC236}">
                <a16:creationId xmlns:a16="http://schemas.microsoft.com/office/drawing/2014/main" id="{4A8FA803-1B96-B8BB-8FF2-D1FC082EBC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9672844" cy="4123944"/>
          </a:xfrm>
        </p:spPr>
        <p:txBody>
          <a:bodyPr>
            <a:normAutofit/>
          </a:bodyPr>
          <a:lstStyle/>
          <a:p>
            <a:pPr marL="0" indent="0">
              <a:spcBef>
                <a:spcPts val="2500"/>
              </a:spcBef>
              <a:buNone/>
            </a:pPr>
            <a:r>
              <a:rPr lang="en-US" sz="1800" dirty="0">
                <a:latin typeface="Montserrat" panose="00000500000000000000" pitchFamily="2" charset="0"/>
              </a:rPr>
              <a:t>A team of developers uses GitHub Copilot, but suggestions vary widely in style (e.g., camelCase vs. </a:t>
            </a:r>
            <a:r>
              <a:rPr lang="en-US" sz="1800" dirty="0" err="1">
                <a:latin typeface="Montserrat" panose="00000500000000000000" pitchFamily="2" charset="0"/>
              </a:rPr>
              <a:t>snake_case</a:t>
            </a:r>
            <a:r>
              <a:rPr lang="en-US" sz="1800" dirty="0">
                <a:latin typeface="Montserrat" panose="00000500000000000000" pitchFamily="2" charset="0"/>
              </a:rPr>
              <a:t>) due to Copilot’s generic training data, leading to codebase fragmentation.</a:t>
            </a:r>
            <a:br>
              <a:rPr lang="en-US" sz="1800" dirty="0">
                <a:latin typeface="Montserrat" panose="00000500000000000000" pitchFamily="2" charset="0"/>
              </a:rPr>
            </a:br>
            <a:r>
              <a:rPr lang="en-US" sz="1800" dirty="0">
                <a:latin typeface="Montserrat" panose="00000500000000000000" pitchFamily="2" charset="0"/>
              </a:rPr>
              <a:t>Developer Decision: How can developers enforce consistency in AI-generated code?</a:t>
            </a:r>
          </a:p>
        </p:txBody>
      </p:sp>
    </p:spTree>
    <p:extLst>
      <p:ext uri="{BB962C8B-B14F-4D97-AF65-F5344CB8AC3E}">
        <p14:creationId xmlns:p14="http://schemas.microsoft.com/office/powerpoint/2010/main" val="1569951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4782-4CD4-27F4-82B2-0A4A3CB0E99A}"/>
              </a:ext>
            </a:extLst>
          </p:cNvPr>
          <p:cNvSpPr>
            <a:spLocks noGrp="1"/>
          </p:cNvSpPr>
          <p:nvPr>
            <p:ph type="title"/>
          </p:nvPr>
        </p:nvSpPr>
        <p:spPr>
          <a:xfrm>
            <a:off x="687213" y="532614"/>
            <a:ext cx="5737859" cy="1097280"/>
          </a:xfrm>
        </p:spPr>
        <p:txBody>
          <a:bodyPr vert="horz" lIns="91440" tIns="45720" rIns="91440" bIns="45720" rtlCol="0" anchor="t">
            <a:normAutofit/>
          </a:bodyPr>
          <a:lstStyle/>
          <a:p>
            <a:r>
              <a:rPr lang="en-US" dirty="0">
                <a:latin typeface="Montserrat" panose="00000500000000000000" pitchFamily="2" charset="0"/>
              </a:rPr>
              <a:t>Solution</a:t>
            </a:r>
          </a:p>
        </p:txBody>
      </p:sp>
      <p:sp>
        <p:nvSpPr>
          <p:cNvPr id="8" name="TextBox 7">
            <a:extLst>
              <a:ext uri="{FF2B5EF4-FFF2-40B4-BE49-F238E27FC236}">
                <a16:creationId xmlns:a16="http://schemas.microsoft.com/office/drawing/2014/main" id="{59188A37-7BB1-F4B9-9DD1-4320D3B3AC0E}"/>
              </a:ext>
            </a:extLst>
          </p:cNvPr>
          <p:cNvSpPr txBox="1"/>
          <p:nvPr/>
        </p:nvSpPr>
        <p:spPr>
          <a:xfrm>
            <a:off x="869623" y="2160147"/>
            <a:ext cx="7096026" cy="2083647"/>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Use </a:t>
            </a: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a:t>
            </a:r>
            <a:r>
              <a:rPr lang="en-US" sz="1800" b="1" kern="100" dirty="0" err="1">
                <a:effectLst/>
                <a:latin typeface="Montserrat" panose="00000500000000000000" pitchFamily="2" charset="0"/>
                <a:ea typeface="Calibri" panose="020F0502020204030204" pitchFamily="34" charset="0"/>
                <a:cs typeface="Times New Roman" panose="02020603050405020304" pitchFamily="18" charset="0"/>
              </a:rPr>
              <a:t>github</a:t>
            </a: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/copilot-instructions.md</a:t>
            </a: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 : Define explicit style rules (e.g., </a:t>
            </a: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"Always use </a:t>
            </a:r>
            <a:r>
              <a:rPr lang="en-US" sz="1800" b="1" kern="100" dirty="0" err="1">
                <a:effectLst/>
                <a:latin typeface="Montserrat" panose="00000500000000000000" pitchFamily="2" charset="0"/>
                <a:ea typeface="Calibri" panose="020F0502020204030204" pitchFamily="34" charset="0"/>
                <a:cs typeface="Times New Roman" panose="02020603050405020304" pitchFamily="18" charset="0"/>
              </a:rPr>
              <a:t>snake_case</a:t>
            </a: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 for variables"</a:t>
            </a: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 to align Copilot with team standards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Refine prompts iteratively : Use Copilot Chat to ask, </a:t>
            </a:r>
            <a:r>
              <a:rPr lang="en-US" sz="1800" i="1" kern="100" dirty="0">
                <a:effectLst/>
                <a:latin typeface="Montserrat" panose="00000500000000000000" pitchFamily="2" charset="0"/>
                <a:ea typeface="Calibri" panose="020F0502020204030204" pitchFamily="34" charset="0"/>
                <a:cs typeface="Times New Roman" panose="02020603050405020304" pitchFamily="18" charset="0"/>
              </a:rPr>
              <a:t>“Rewrite this function to match PEP8 guidelines” </a:t>
            </a: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for context-aware adjustments </a:t>
            </a:r>
          </a:p>
        </p:txBody>
      </p:sp>
    </p:spTree>
    <p:extLst>
      <p:ext uri="{BB962C8B-B14F-4D97-AF65-F5344CB8AC3E}">
        <p14:creationId xmlns:p14="http://schemas.microsoft.com/office/powerpoint/2010/main" val="30259581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1CA50-0D3D-5E75-B799-DD17853DA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B40CE-F8B4-6576-C079-6A82043316A8}"/>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5CE81C44-8BDD-75E4-BF03-31163018A674}"/>
              </a:ext>
            </a:extLst>
          </p:cNvPr>
          <p:cNvSpPr>
            <a:spLocks noGrp="1"/>
          </p:cNvSpPr>
          <p:nvPr>
            <p:ph sz="quarter" idx="10"/>
          </p:nvPr>
        </p:nvSpPr>
        <p:spPr/>
        <p:txBody>
          <a:bodyPr>
            <a:normAutofit/>
          </a:bodyPr>
          <a:lstStyle/>
          <a:p>
            <a:r>
              <a:rPr lang="en-US" sz="6000" dirty="0"/>
              <a:t>Customization Gap for a Niche Framework</a:t>
            </a:r>
            <a:endParaRPr lang="en-GB" sz="6000" dirty="0"/>
          </a:p>
        </p:txBody>
      </p:sp>
    </p:spTree>
    <p:extLst>
      <p:ext uri="{BB962C8B-B14F-4D97-AF65-F5344CB8AC3E}">
        <p14:creationId xmlns:p14="http://schemas.microsoft.com/office/powerpoint/2010/main" val="106487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5FB0-3D47-860A-AADB-6766D20DD551}"/>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dirty="0">
                <a:latin typeface="Montserrat" panose="00000500000000000000" pitchFamily="2" charset="0"/>
              </a:rPr>
              <a:t>Problem</a:t>
            </a:r>
          </a:p>
        </p:txBody>
      </p:sp>
      <p:sp>
        <p:nvSpPr>
          <p:cNvPr id="4" name="Content Placeholder 3">
            <a:extLst>
              <a:ext uri="{FF2B5EF4-FFF2-40B4-BE49-F238E27FC236}">
                <a16:creationId xmlns:a16="http://schemas.microsoft.com/office/drawing/2014/main" id="{591945D6-D0A5-362B-EF51-D556AB6E0ED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9691697" cy="4123944"/>
          </a:xfrm>
        </p:spPr>
        <p:txBody>
          <a:bodyPr>
            <a:normAutofit/>
          </a:bodyPr>
          <a:lstStyle/>
          <a:p>
            <a:pPr marL="0" indent="0">
              <a:spcBef>
                <a:spcPts val="2500"/>
              </a:spcBef>
              <a:buNone/>
            </a:pPr>
            <a:r>
              <a:rPr lang="en-US" sz="1800" dirty="0">
                <a:latin typeface="Montserrat" panose="00000500000000000000" pitchFamily="2" charset="0"/>
              </a:rPr>
              <a:t>A developer works with a niche framework (e.g., Vue.js + custom internal libraries), but Copilot fails to suggest relevant components or patterns due to limited training data.</a:t>
            </a:r>
            <a:br>
              <a:rPr lang="en-US" sz="1800" dirty="0">
                <a:latin typeface="Montserrat" panose="00000500000000000000" pitchFamily="2" charset="0"/>
              </a:rPr>
            </a:br>
            <a:r>
              <a:rPr lang="en-US" sz="1800" dirty="0">
                <a:latin typeface="Montserrat" panose="00000500000000000000" pitchFamily="2" charset="0"/>
              </a:rPr>
              <a:t>Developer Decision: How can developers tailor Copilot for domain-specific workflows?</a:t>
            </a:r>
          </a:p>
        </p:txBody>
      </p:sp>
    </p:spTree>
    <p:extLst>
      <p:ext uri="{BB962C8B-B14F-4D97-AF65-F5344CB8AC3E}">
        <p14:creationId xmlns:p14="http://schemas.microsoft.com/office/powerpoint/2010/main" val="508711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4F45-1F79-A24A-65A1-0655DE53C299}"/>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dirty="0">
                <a:latin typeface="Montserrat" panose="00000500000000000000" pitchFamily="2" charset="0"/>
              </a:rPr>
              <a:t>Solution</a:t>
            </a:r>
          </a:p>
        </p:txBody>
      </p:sp>
      <p:sp>
        <p:nvSpPr>
          <p:cNvPr id="4" name="Content Placeholder 3">
            <a:extLst>
              <a:ext uri="{FF2B5EF4-FFF2-40B4-BE49-F238E27FC236}">
                <a16:creationId xmlns:a16="http://schemas.microsoft.com/office/drawing/2014/main" id="{9FA16783-81C7-8C8E-0179-901012351E8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8928126" cy="4123944"/>
          </a:xfrm>
        </p:spPr>
        <p:txBody>
          <a:bodyPr>
            <a:normAutofit/>
          </a:bodyPr>
          <a:lstStyle/>
          <a:p>
            <a:pPr lvl="0"/>
            <a:r>
              <a:rPr lang="en-US" sz="1800" dirty="0">
                <a:latin typeface="Montserrat" panose="00000500000000000000" pitchFamily="2" charset="0"/>
              </a:rPr>
              <a:t>Build a Copilot Extension : Use GitHub’s MCP framework to integrate internal documentation or framework-specific APIs into Copilot’s suggestions </a:t>
            </a:r>
          </a:p>
          <a:p>
            <a:pPr lvl="0"/>
            <a:r>
              <a:rPr lang="en-US" sz="1800" dirty="0">
                <a:latin typeface="Montserrat" panose="00000500000000000000" pitchFamily="2" charset="0"/>
              </a:rPr>
              <a:t>Craft framework-specific prompts : Write detailed comments like </a:t>
            </a:r>
            <a:r>
              <a:rPr lang="en-US" sz="1800" i="1" dirty="0">
                <a:latin typeface="Montserrat" panose="00000500000000000000" pitchFamily="2" charset="0"/>
              </a:rPr>
              <a:t>“Generate a Vue component with reactive state using our internal </a:t>
            </a:r>
            <a:r>
              <a:rPr lang="en-US" sz="1800" b="1" i="1" dirty="0" err="1">
                <a:latin typeface="Montserrat" panose="00000500000000000000" pitchFamily="2" charset="0"/>
              </a:rPr>
              <a:t>useStore</a:t>
            </a:r>
            <a:r>
              <a:rPr lang="en-US" sz="1800" b="1" i="1" dirty="0">
                <a:latin typeface="Montserrat" panose="00000500000000000000" pitchFamily="2" charset="0"/>
              </a:rPr>
              <a:t>()</a:t>
            </a:r>
            <a:r>
              <a:rPr lang="en-US" sz="1800" i="1" dirty="0">
                <a:latin typeface="Montserrat" panose="00000500000000000000" pitchFamily="2" charset="0"/>
              </a:rPr>
              <a:t> hook” </a:t>
            </a:r>
            <a:r>
              <a:rPr lang="en-US" sz="1800" dirty="0">
                <a:latin typeface="Montserrat" panose="00000500000000000000" pitchFamily="2" charset="0"/>
              </a:rPr>
              <a:t>to guide Copilot </a:t>
            </a:r>
          </a:p>
          <a:p>
            <a:pPr lvl="0"/>
            <a:r>
              <a:rPr lang="en-US" sz="1800" dirty="0">
                <a:latin typeface="Montserrat" panose="00000500000000000000" pitchFamily="2" charset="0"/>
              </a:rPr>
              <a:t>Leverage external knowledge bases : Combine Copilot with tools to retrieve internal docs during code generation.</a:t>
            </a:r>
          </a:p>
        </p:txBody>
      </p:sp>
    </p:spTree>
    <p:extLst>
      <p:ext uri="{BB962C8B-B14F-4D97-AF65-F5344CB8AC3E}">
        <p14:creationId xmlns:p14="http://schemas.microsoft.com/office/powerpoint/2010/main" val="353535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E73B9-F8E3-DA48-86C9-262E8F4CA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D23F2-97FE-644A-F6C2-386645BDFC6A}"/>
              </a:ext>
            </a:extLst>
          </p:cNvPr>
          <p:cNvSpPr>
            <a:spLocks noGrp="1"/>
          </p:cNvSpPr>
          <p:nvPr>
            <p:ph type="title"/>
          </p:nvPr>
        </p:nvSpPr>
        <p:spPr/>
        <p:txBody>
          <a:bodyPr/>
          <a:lstStyle/>
          <a:p>
            <a:r>
              <a:rPr lang="en-GB" dirty="0"/>
              <a:t>03</a:t>
            </a:r>
          </a:p>
        </p:txBody>
      </p:sp>
      <p:sp>
        <p:nvSpPr>
          <p:cNvPr id="3" name="Content Placeholder 2">
            <a:extLst>
              <a:ext uri="{FF2B5EF4-FFF2-40B4-BE49-F238E27FC236}">
                <a16:creationId xmlns:a16="http://schemas.microsoft.com/office/drawing/2014/main" id="{A9A6DEAC-F074-D992-8E76-FBD743248041}"/>
              </a:ext>
            </a:extLst>
          </p:cNvPr>
          <p:cNvSpPr>
            <a:spLocks noGrp="1"/>
          </p:cNvSpPr>
          <p:nvPr>
            <p:ph sz="quarter" idx="10"/>
          </p:nvPr>
        </p:nvSpPr>
        <p:spPr/>
        <p:txBody>
          <a:bodyPr>
            <a:normAutofit fontScale="85000" lnSpcReduction="10000"/>
          </a:bodyPr>
          <a:lstStyle/>
          <a:p>
            <a:pPr marR="0">
              <a:spcAft>
                <a:spcPts val="800"/>
              </a:spcAft>
            </a:pPr>
            <a:r>
              <a:rPr lang="en-US" sz="6000" dirty="0"/>
              <a:t>Irrelevant Suggestions Due to Poor Knowledge Integration</a:t>
            </a:r>
          </a:p>
        </p:txBody>
      </p:sp>
    </p:spTree>
    <p:extLst>
      <p:ext uri="{BB962C8B-B14F-4D97-AF65-F5344CB8AC3E}">
        <p14:creationId xmlns:p14="http://schemas.microsoft.com/office/powerpoint/2010/main" val="3804912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4E34-3F5C-7632-C22E-7E8A69999E86}"/>
              </a:ext>
            </a:extLst>
          </p:cNvPr>
          <p:cNvSpPr>
            <a:spLocks noGrp="1"/>
          </p:cNvSpPr>
          <p:nvPr>
            <p:ph type="title"/>
          </p:nvPr>
        </p:nvSpPr>
        <p:spPr>
          <a:xfrm>
            <a:off x="838200" y="0"/>
            <a:ext cx="6543145" cy="1839433"/>
          </a:xfrm>
        </p:spPr>
        <p:txBody>
          <a:bodyPr>
            <a:normAutofit/>
          </a:bodyPr>
          <a:lstStyle/>
          <a:p>
            <a:r>
              <a:rPr lang="en-US" sz="3600" dirty="0">
                <a:latin typeface="Montserrat" panose="00000500000000000000" pitchFamily="2" charset="0"/>
              </a:rPr>
              <a:t>Problem</a:t>
            </a:r>
          </a:p>
        </p:txBody>
      </p:sp>
      <p:sp>
        <p:nvSpPr>
          <p:cNvPr id="5" name="Content Placeholder 4">
            <a:extLst>
              <a:ext uri="{FF2B5EF4-FFF2-40B4-BE49-F238E27FC236}">
                <a16:creationId xmlns:a16="http://schemas.microsoft.com/office/drawing/2014/main" id="{D56AC541-8221-707A-63EC-A67F57BCF828}"/>
              </a:ext>
            </a:extLst>
          </p:cNvPr>
          <p:cNvSpPr>
            <a:spLocks noGrp="1"/>
          </p:cNvSpPr>
          <p:nvPr>
            <p:ph idx="1"/>
          </p:nvPr>
        </p:nvSpPr>
        <p:spPr/>
        <p:txBody>
          <a:bodyPr/>
          <a:lstStyle/>
          <a:p>
            <a:pPr marL="0" marR="0">
              <a:lnSpc>
                <a:spcPct val="115000"/>
              </a:lnSpc>
              <a:spcAft>
                <a:spcPts val="800"/>
              </a:spcAft>
              <a:buNone/>
            </a:pPr>
            <a:r>
              <a:rPr lang="en-US" sz="1800" kern="100" dirty="0">
                <a:effectLst/>
                <a:latin typeface="Montserrat" panose="00000500000000000000" pitchFamily="2" charset="0"/>
                <a:ea typeface="Calibri" panose="020F0502020204030204" pitchFamily="34" charset="0"/>
                <a:cs typeface="Times New Roman" panose="02020603050405020304" pitchFamily="18" charset="0"/>
              </a:rPr>
              <a:t>A developer uses GitHub Copilot to generate code for an internal API, but suggestions are generic and misaligned with the team’s proprietary libraries. Copilot fails to reference internal documentation, leading to inefficient trial-and-error coding </a:t>
            </a:r>
            <a:br>
              <a:rPr lang="en-US" sz="1800" dirty="0">
                <a:effectLst/>
                <a:latin typeface="Montserrat" panose="00000500000000000000" pitchFamily="2" charset="0"/>
                <a:ea typeface="Calibri" panose="020F0502020204030204" pitchFamily="34" charset="0"/>
                <a:cs typeface="Times New Roman" panose="02020603050405020304" pitchFamily="18" charset="0"/>
              </a:rPr>
            </a:br>
            <a:r>
              <a:rPr lang="en-US" sz="1800" dirty="0">
                <a:effectLst/>
                <a:latin typeface="Montserrat" panose="00000500000000000000" pitchFamily="2" charset="0"/>
                <a:ea typeface="Calibri" panose="020F0502020204030204" pitchFamily="34" charset="0"/>
                <a:cs typeface="Times New Roman" panose="02020603050405020304" pitchFamily="18" charset="0"/>
              </a:rPr>
              <a:t>Developer Decision: How can developers improve Copilot’s contextual accuracy for domain-specific or internal systems?</a:t>
            </a:r>
            <a:br>
              <a:rPr lang="en-US" sz="1800" dirty="0">
                <a:effectLst/>
                <a:latin typeface="Montserrat" panose="00000500000000000000" pitchFamily="2" charset="0"/>
                <a:ea typeface="Calibri" panose="020F0502020204030204" pitchFamily="34" charset="0"/>
                <a:cs typeface="Times New Roman" panose="02020603050405020304" pitchFamily="18" charset="0"/>
              </a:rPr>
            </a:br>
            <a:endParaRPr lang="en-US" dirty="0">
              <a:latin typeface="Montserrat" panose="00000500000000000000" pitchFamily="2" charset="0"/>
            </a:endParaRPr>
          </a:p>
        </p:txBody>
      </p:sp>
    </p:spTree>
    <p:extLst>
      <p:ext uri="{BB962C8B-B14F-4D97-AF65-F5344CB8AC3E}">
        <p14:creationId xmlns:p14="http://schemas.microsoft.com/office/powerpoint/2010/main" val="2605079726"/>
      </p:ext>
    </p:extLst>
  </p:cSld>
  <p:clrMapOvr>
    <a:masterClrMapping/>
  </p:clrMapOvr>
  <p:transition>
    <p:fade/>
  </p:transition>
</p:sld>
</file>

<file path=ppt/theme/theme1.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RocketMind</Template>
  <TotalTime>40</TotalTime>
  <Words>1190</Words>
  <Application>Microsoft Office PowerPoint</Application>
  <PresentationFormat>Widescreen</PresentationFormat>
  <Paragraphs>74</Paragraphs>
  <Slides>20</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Montserrat</vt:lpstr>
      <vt:lpstr>Montserrat SemiBold</vt:lpstr>
      <vt:lpstr>Symbol</vt:lpstr>
      <vt:lpstr>RocketMind</vt:lpstr>
      <vt:lpstr>1_RocketMind - Imaginery</vt:lpstr>
      <vt:lpstr>Introduction to GitHub Copilot</vt:lpstr>
      <vt:lpstr>01</vt:lpstr>
      <vt:lpstr>Problem</vt:lpstr>
      <vt:lpstr>Solution</vt:lpstr>
      <vt:lpstr>02</vt:lpstr>
      <vt:lpstr>Problem</vt:lpstr>
      <vt:lpstr>Solution</vt:lpstr>
      <vt:lpstr>03</vt:lpstr>
      <vt:lpstr>Problem</vt:lpstr>
      <vt:lpstr>Solution</vt:lpstr>
      <vt:lpstr>04</vt:lpstr>
      <vt:lpstr>Problem</vt:lpstr>
      <vt:lpstr>Solutions</vt:lpstr>
      <vt:lpstr>05</vt:lpstr>
      <vt:lpstr>Problem</vt:lpstr>
      <vt:lpstr>Solution</vt:lpstr>
      <vt:lpstr>06</vt:lpstr>
      <vt:lpstr>Problem</vt:lpstr>
      <vt:lpstr>Solution</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 Gallardo</dc:creator>
  <cp:lastModifiedBy>Ruben Toribio</cp:lastModifiedBy>
  <cp:revision>6</cp:revision>
  <dcterms:created xsi:type="dcterms:W3CDTF">2025-05-07T13:21:17Z</dcterms:created>
  <dcterms:modified xsi:type="dcterms:W3CDTF">2025-05-07T17:33:37Z</dcterms:modified>
</cp:coreProperties>
</file>